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85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16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934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4388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602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805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472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473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59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00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16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8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55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88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13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5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74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2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9l2E-0hjf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5096" y="1447799"/>
            <a:ext cx="8700453" cy="3329581"/>
          </a:xfrm>
        </p:spPr>
        <p:txBody>
          <a:bodyPr/>
          <a:lstStyle/>
          <a:p>
            <a:r>
              <a:rPr lang="nl-NL" dirty="0" smtClean="0"/>
              <a:t>KOSTENSOORTEN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5097" y="4777380"/>
            <a:ext cx="9475516" cy="861420"/>
          </a:xfrm>
        </p:spPr>
        <p:txBody>
          <a:bodyPr>
            <a:normAutofit/>
          </a:bodyPr>
          <a:lstStyle/>
          <a:p>
            <a:r>
              <a:rPr lang="nl-NL" sz="3000" dirty="0" smtClean="0"/>
              <a:t>Les 1: De exploitatiebegroting</a:t>
            </a:r>
            <a:endParaRPr lang="nl-NL" sz="3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179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73546" cy="1400530"/>
          </a:xfrm>
        </p:spPr>
        <p:txBody>
          <a:bodyPr/>
          <a:lstStyle/>
          <a:p>
            <a:r>
              <a:rPr lang="nl-NL" dirty="0" smtClean="0"/>
              <a:t>Hoe werkt de </a:t>
            </a:r>
            <a:r>
              <a:rPr lang="nl-NL" dirty="0" smtClean="0"/>
              <a:t>exploitatiebegroting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0" y="1471749"/>
            <a:ext cx="10657615" cy="4776651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 smtClean="0"/>
              <a:t>In een “exploitatiebegroting” geef je aan welke </a:t>
            </a:r>
            <a:r>
              <a:rPr lang="nl-NL" sz="2800" dirty="0" smtClean="0">
                <a:solidFill>
                  <a:srgbClr val="FFFF00"/>
                </a:solidFill>
              </a:rPr>
              <a:t>inkomsten</a:t>
            </a:r>
            <a:r>
              <a:rPr lang="nl-NL" sz="2800" dirty="0" smtClean="0"/>
              <a:t> en welke </a:t>
            </a:r>
            <a:r>
              <a:rPr lang="nl-NL" sz="2800" dirty="0" smtClean="0">
                <a:solidFill>
                  <a:srgbClr val="FFFF00"/>
                </a:solidFill>
              </a:rPr>
              <a:t>kosten</a:t>
            </a:r>
            <a:r>
              <a:rPr lang="nl-NL" sz="2800" dirty="0" smtClean="0"/>
              <a:t> je </a:t>
            </a:r>
            <a:r>
              <a:rPr lang="nl-NL" sz="2800" u="sng" dirty="0" smtClean="0"/>
              <a:t>verwacht</a:t>
            </a:r>
            <a:r>
              <a:rPr lang="nl-NL" sz="2800" dirty="0" smtClean="0"/>
              <a:t>. </a:t>
            </a:r>
            <a:r>
              <a:rPr lang="nl-NL" sz="2800" dirty="0" smtClean="0"/>
              <a:t>Dit wordt ook </a:t>
            </a:r>
            <a:r>
              <a:rPr lang="nl-NL" sz="2800" dirty="0" smtClean="0"/>
              <a:t>wel de “</a:t>
            </a:r>
            <a:r>
              <a:rPr lang="nl-NL" sz="2800" dirty="0" smtClean="0">
                <a:solidFill>
                  <a:srgbClr val="FFFF00"/>
                </a:solidFill>
              </a:rPr>
              <a:t>winst en verliesbegroting</a:t>
            </a:r>
            <a:r>
              <a:rPr lang="nl-NL" sz="2800" dirty="0" smtClean="0"/>
              <a:t>” of “</a:t>
            </a:r>
            <a:r>
              <a:rPr lang="nl-NL" sz="2800" dirty="0" smtClean="0">
                <a:solidFill>
                  <a:srgbClr val="FFFF00"/>
                </a:solidFill>
              </a:rPr>
              <a:t>resultatenbegroting</a:t>
            </a:r>
            <a:r>
              <a:rPr lang="nl-NL" sz="2800" dirty="0" smtClean="0"/>
              <a:t>” genoemd.</a:t>
            </a:r>
          </a:p>
          <a:p>
            <a:endParaRPr lang="nl-NL" sz="2800" dirty="0" smtClean="0"/>
          </a:p>
          <a:p>
            <a:r>
              <a:rPr lang="nl-NL" sz="2800" dirty="0" smtClean="0"/>
              <a:t>De inkomsten noemen we ook wel “</a:t>
            </a:r>
            <a:r>
              <a:rPr lang="nl-NL" sz="2800" dirty="0" smtClean="0">
                <a:solidFill>
                  <a:srgbClr val="FFFF00"/>
                </a:solidFill>
              </a:rPr>
              <a:t>de Omzet</a:t>
            </a:r>
            <a:r>
              <a:rPr lang="nl-NL" sz="2800" dirty="0" smtClean="0"/>
              <a:t>”.</a:t>
            </a:r>
            <a:endParaRPr lang="nl-NL" sz="2800" dirty="0" smtClean="0"/>
          </a:p>
          <a:p>
            <a:endParaRPr lang="nl-NL" sz="2800" dirty="0" smtClean="0"/>
          </a:p>
          <a:p>
            <a:r>
              <a:rPr lang="nl-NL" sz="2800" dirty="0" smtClean="0"/>
              <a:t>Daar gaan nog een hele trits </a:t>
            </a:r>
            <a:r>
              <a:rPr lang="nl-NL" sz="2800" dirty="0" smtClean="0">
                <a:solidFill>
                  <a:srgbClr val="FFFF00"/>
                </a:solidFill>
              </a:rPr>
              <a:t>kosten</a:t>
            </a:r>
            <a:r>
              <a:rPr lang="nl-NL" sz="2800" dirty="0" smtClean="0"/>
              <a:t> van af.</a:t>
            </a:r>
          </a:p>
          <a:p>
            <a:endParaRPr lang="nl-NL" sz="2800" dirty="0" smtClean="0"/>
          </a:p>
          <a:p>
            <a:r>
              <a:rPr lang="nl-NL" sz="2800" dirty="0" smtClean="0"/>
              <a:t>Wat je dan overhoudt is wat je echt hebt </a:t>
            </a:r>
            <a:r>
              <a:rPr lang="nl-NL" sz="2800" dirty="0" smtClean="0"/>
              <a:t>verdiend, “</a:t>
            </a:r>
            <a:r>
              <a:rPr lang="nl-NL" sz="2800" dirty="0" smtClean="0">
                <a:solidFill>
                  <a:srgbClr val="FFFF00"/>
                </a:solidFill>
              </a:rPr>
              <a:t>het bedrijfsresultaat</a:t>
            </a:r>
            <a:r>
              <a:rPr lang="nl-NL" sz="2800" dirty="0" smtClean="0"/>
              <a:t>”</a:t>
            </a:r>
            <a:endParaRPr lang="nl-NL" sz="2800" dirty="0" smtClean="0"/>
          </a:p>
          <a:p>
            <a:endParaRPr lang="nl-NL" sz="2800" dirty="0" smtClean="0"/>
          </a:p>
          <a:p>
            <a:r>
              <a:rPr lang="nl-NL" sz="2800" dirty="0" smtClean="0"/>
              <a:t>Dat ziet er ongeveer zo uit: </a:t>
            </a:r>
            <a:r>
              <a:rPr lang="nl-NL" sz="2800" dirty="0" smtClean="0">
                <a:hlinkClick r:id="rId2"/>
              </a:rPr>
              <a:t>Filmpje</a:t>
            </a:r>
            <a:endParaRPr lang="nl-NL" sz="28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835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6779"/>
          </a:xfrm>
        </p:spPr>
        <p:txBody>
          <a:bodyPr/>
          <a:lstStyle/>
          <a:p>
            <a:pPr algn="ctr"/>
            <a:r>
              <a:rPr lang="nl-NL" dirty="0" smtClean="0"/>
              <a:t>De belangrijkste kostensoorten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497874"/>
            <a:ext cx="9403742" cy="4750525"/>
          </a:xfrm>
        </p:spPr>
        <p:txBody>
          <a:bodyPr/>
          <a:lstStyle/>
          <a:p>
            <a:r>
              <a:rPr lang="nl-NL" dirty="0" smtClean="0"/>
              <a:t>Naast de </a:t>
            </a:r>
            <a:r>
              <a:rPr lang="nl-NL" dirty="0" smtClean="0">
                <a:solidFill>
                  <a:srgbClr val="FFFF00"/>
                </a:solidFill>
              </a:rPr>
              <a:t>kostprijs</a:t>
            </a:r>
            <a:r>
              <a:rPr lang="nl-NL" dirty="0" smtClean="0"/>
              <a:t> die je hebt betaald voor de aanschaf van de te verkopen </a:t>
            </a:r>
            <a:r>
              <a:rPr lang="nl-NL" dirty="0" smtClean="0"/>
              <a:t>producten of diensten </a:t>
            </a:r>
            <a:r>
              <a:rPr lang="nl-NL" dirty="0" smtClean="0"/>
              <a:t>zijn er nog een stapel andere kosten. </a:t>
            </a:r>
            <a:r>
              <a:rPr lang="nl-NL" dirty="0" smtClean="0"/>
              <a:t>Enkele belangrijke moeten </a:t>
            </a:r>
            <a:r>
              <a:rPr lang="nl-NL" dirty="0" smtClean="0"/>
              <a:t>we even toelichten.</a:t>
            </a:r>
          </a:p>
          <a:p>
            <a:endParaRPr lang="nl-NL" dirty="0" smtClean="0"/>
          </a:p>
          <a:p>
            <a:r>
              <a:rPr lang="nl-NL" dirty="0" smtClean="0"/>
              <a:t>De belangrijkste en grootste kostenposten zijn de:</a:t>
            </a:r>
          </a:p>
          <a:p>
            <a:pPr lvl="1"/>
            <a:r>
              <a:rPr lang="nl-NL" dirty="0" smtClean="0">
                <a:solidFill>
                  <a:srgbClr val="FFFF00"/>
                </a:solidFill>
              </a:rPr>
              <a:t>Personeelskosten</a:t>
            </a:r>
            <a:r>
              <a:rPr lang="nl-NL" dirty="0" smtClean="0"/>
              <a:t>: voorbeelden</a:t>
            </a:r>
            <a:r>
              <a:rPr lang="nl-NL" dirty="0" smtClean="0"/>
              <a:t>? (Is meer dan het loon alleen)</a:t>
            </a:r>
            <a:endParaRPr lang="nl-NL" dirty="0" smtClean="0"/>
          </a:p>
          <a:p>
            <a:pPr lvl="1"/>
            <a:r>
              <a:rPr lang="nl-NL" dirty="0" smtClean="0">
                <a:solidFill>
                  <a:srgbClr val="FFFF00"/>
                </a:solidFill>
              </a:rPr>
              <a:t>Huisvestingskosten</a:t>
            </a:r>
            <a:r>
              <a:rPr lang="nl-NL" dirty="0" smtClean="0"/>
              <a:t>: voorbeelden?  </a:t>
            </a:r>
          </a:p>
          <a:p>
            <a:pPr lvl="1"/>
            <a:r>
              <a:rPr lang="nl-NL" dirty="0" smtClean="0">
                <a:solidFill>
                  <a:srgbClr val="FFFF00"/>
                </a:solidFill>
              </a:rPr>
              <a:t>Verkoopkosten</a:t>
            </a:r>
            <a:r>
              <a:rPr lang="nl-NL" dirty="0" smtClean="0"/>
              <a:t>: voorbeelden?</a:t>
            </a:r>
          </a:p>
          <a:p>
            <a:pPr lvl="1"/>
            <a:r>
              <a:rPr lang="nl-NL" dirty="0" smtClean="0">
                <a:solidFill>
                  <a:srgbClr val="FFFF00"/>
                </a:solidFill>
              </a:rPr>
              <a:t>Overige kosten</a:t>
            </a:r>
            <a:r>
              <a:rPr lang="nl-NL" dirty="0" smtClean="0"/>
              <a:t>: voorbeelden</a:t>
            </a:r>
            <a:r>
              <a:rPr lang="nl-NL" dirty="0" smtClean="0"/>
              <a:t>?</a:t>
            </a:r>
            <a:endParaRPr lang="nl-NL" dirty="0" smtClean="0"/>
          </a:p>
          <a:p>
            <a:r>
              <a:rPr lang="nl-NL" dirty="0" smtClean="0"/>
              <a:t>Deze laatste </a:t>
            </a:r>
            <a:r>
              <a:rPr lang="nl-NL" dirty="0" smtClean="0"/>
              <a:t>groep kunnen </a:t>
            </a:r>
            <a:r>
              <a:rPr lang="nl-NL" dirty="0" smtClean="0"/>
              <a:t>we ook weer verder opsplitsen.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45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455" y="437605"/>
            <a:ext cx="8851195" cy="1251858"/>
          </a:xfrm>
        </p:spPr>
        <p:txBody>
          <a:bodyPr/>
          <a:lstStyle/>
          <a:p>
            <a:pPr algn="ctr"/>
            <a:r>
              <a:rPr lang="nl-NL" sz="4200" dirty="0" smtClean="0"/>
              <a:t>De belangrijkste en grootste kosten zijn de personeelskosten</a:t>
            </a:r>
            <a:endParaRPr lang="nl-NL" sz="4200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3552" y="2171700"/>
            <a:ext cx="4031329" cy="35588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>
          <a:xfrm>
            <a:off x="1154953" y="1813714"/>
            <a:ext cx="5988599" cy="427482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nl-NL" sz="2400" dirty="0" smtClean="0">
                <a:solidFill>
                  <a:srgbClr val="FFFF00"/>
                </a:solidFill>
              </a:rPr>
              <a:t>Nettoloon</a:t>
            </a:r>
            <a:r>
              <a:rPr lang="nl-NL" sz="2400" dirty="0" smtClean="0"/>
              <a:t> is wat je als werknemer op de bankrekening krijgt.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nl-NL" sz="2400" dirty="0" smtClean="0">
                <a:solidFill>
                  <a:srgbClr val="FFFF00"/>
                </a:solidFill>
              </a:rPr>
              <a:t>Brutoloon</a:t>
            </a:r>
            <a:r>
              <a:rPr lang="nl-NL" sz="2400" dirty="0" smtClean="0"/>
              <a:t> is wat op je loonbriefje staat.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nl-NL" sz="2400" dirty="0" smtClean="0"/>
              <a:t>Maar de werkgever betaald ook nog een deel dat je niet ziet. Het </a:t>
            </a:r>
            <a:r>
              <a:rPr lang="nl-NL" sz="2400" dirty="0" smtClean="0">
                <a:solidFill>
                  <a:srgbClr val="FFFF00"/>
                </a:solidFill>
              </a:rPr>
              <a:t>werkgeversdeel.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nl-NL" sz="2400" dirty="0" smtClean="0"/>
              <a:t>Dit totale plaatje zijn de </a:t>
            </a:r>
            <a:r>
              <a:rPr lang="nl-NL" sz="2400" dirty="0" smtClean="0">
                <a:solidFill>
                  <a:srgbClr val="FFFF00"/>
                </a:solidFill>
              </a:rPr>
              <a:t>loonkosten. </a:t>
            </a:r>
            <a:r>
              <a:rPr lang="nl-NL" sz="2400" dirty="0" smtClean="0"/>
              <a:t>Dat is wat anders dan de </a:t>
            </a:r>
            <a:r>
              <a:rPr lang="nl-NL" sz="2400" dirty="0" smtClean="0">
                <a:solidFill>
                  <a:srgbClr val="FFFF00"/>
                </a:solidFill>
              </a:rPr>
              <a:t>personeelskosten.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nl-NL" sz="2400" dirty="0" smtClean="0"/>
              <a:t>De loon-wig ziet als volgt uit: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30958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9575"/>
          </a:xfrm>
        </p:spPr>
        <p:txBody>
          <a:bodyPr/>
          <a:lstStyle/>
          <a:p>
            <a:pPr algn="ctr"/>
            <a:r>
              <a:rPr lang="nl-NL" dirty="0" smtClean="0"/>
              <a:t>We werken nu met het boek.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46110" y="1179577"/>
            <a:ext cx="10006649" cy="5303520"/>
          </a:xfrm>
        </p:spPr>
        <p:txBody>
          <a:bodyPr>
            <a:noAutofit/>
          </a:bodyPr>
          <a:lstStyle/>
          <a:p>
            <a:r>
              <a:rPr lang="nl-NL" sz="2500" dirty="0" smtClean="0"/>
              <a:t>Huiswerk en opdrachten worden gemaakt en kort besproken.</a:t>
            </a:r>
          </a:p>
          <a:p>
            <a:endParaRPr lang="nl-NL" sz="2500" dirty="0" smtClean="0"/>
          </a:p>
          <a:p>
            <a:r>
              <a:rPr lang="nl-NL" sz="2500" dirty="0" smtClean="0"/>
              <a:t>Huiswerk is naast de theorie de basis voor de kennistoets.</a:t>
            </a:r>
          </a:p>
          <a:p>
            <a:endParaRPr lang="nl-NL" sz="2500" dirty="0" smtClean="0"/>
          </a:p>
          <a:p>
            <a:r>
              <a:rPr lang="nl-NL" sz="2500" dirty="0" smtClean="0"/>
              <a:t>We leren, lezen en verwerken in het theorieboek de pagina’s 35 t/m 39 </a:t>
            </a:r>
            <a:r>
              <a:rPr lang="nl-NL" sz="2500" smtClean="0"/>
              <a:t>met de </a:t>
            </a:r>
            <a:r>
              <a:rPr lang="nl-NL" sz="2500" dirty="0" smtClean="0"/>
              <a:t>§3.1 t/m §3.1.4.</a:t>
            </a:r>
          </a:p>
          <a:p>
            <a:endParaRPr lang="nl-NL" sz="2500" dirty="0" smtClean="0"/>
          </a:p>
          <a:p>
            <a:r>
              <a:rPr lang="nl-NL" sz="2500" dirty="0" smtClean="0"/>
              <a:t>Maken opdracht 3.1 op pagina 27 werkboek.</a:t>
            </a:r>
          </a:p>
          <a:p>
            <a:endParaRPr lang="nl-NL" sz="2500" dirty="0"/>
          </a:p>
          <a:p>
            <a:r>
              <a:rPr lang="nl-NL" sz="2500" dirty="0" smtClean="0"/>
              <a:t>Vragen? Geen vragen =&gt; Aan het werk!</a:t>
            </a:r>
          </a:p>
        </p:txBody>
      </p:sp>
    </p:spTree>
    <p:extLst>
      <p:ext uri="{BB962C8B-B14F-4D97-AF65-F5344CB8AC3E}">
        <p14:creationId xmlns:p14="http://schemas.microsoft.com/office/powerpoint/2010/main" val="385296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295</Words>
  <Application>Microsoft Office PowerPoint</Application>
  <PresentationFormat>Breedbeeld</PresentationFormat>
  <Paragraphs>37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KOSTENSOORTEN</vt:lpstr>
      <vt:lpstr>Hoe werkt de exploitatiebegroting?</vt:lpstr>
      <vt:lpstr>De belangrijkste kostensoorten</vt:lpstr>
      <vt:lpstr>De belangrijkste en grootste kosten zijn de personeelskosten</vt:lpstr>
      <vt:lpstr>We werken nu met het boek.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KOSTENSOORTEN</dc:title>
  <dc:creator>Géraar de Jong</dc:creator>
  <cp:lastModifiedBy>Géraar de Jong</cp:lastModifiedBy>
  <cp:revision>28</cp:revision>
  <dcterms:created xsi:type="dcterms:W3CDTF">2019-09-16T15:06:01Z</dcterms:created>
  <dcterms:modified xsi:type="dcterms:W3CDTF">2019-09-16T20:16:25Z</dcterms:modified>
</cp:coreProperties>
</file>